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22B9-ADBA-4F40-A3A9-8656A0B14BD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2C767-8FA0-409A-B543-A868BA8D0D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86000D-32C7-4DA1-9763-FE2E1C22FDA9}" type="datetime1">
              <a:rPr lang="en-US" smtClean="0"/>
              <a:t>5/20/2020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8E2-B2B6-49AA-88ED-2B02D46EBB93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4A922-F597-481E-A189-4DD7BAF11E9D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AFB41-126E-4DA9-B222-AD14D6635294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03633F-B49D-4044-ABD4-5B9F598416BC}" type="datetime1">
              <a:rPr lang="en-US" smtClean="0"/>
              <a:t>5/20/2020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C8E1E-B60D-4403-9B65-7451F404AF0D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ADFC5-0762-483B-9EB8-7FCA81E334E2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24584-F4B2-4BA2-937B-3732D70C1965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55A91-0E9B-494D-AB33-09120C928472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FC3778-4ABA-4F52-8D13-A9C764642CBA}" type="datetime1">
              <a:rPr lang="en-US" smtClean="0"/>
              <a:t>5/20/2020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206BFB-3E16-45F9-998C-B044C4F64DBA}" type="datetime1">
              <a:rPr lang="en-US" smtClean="0"/>
              <a:t>5/20/2020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B2DB66-4D2C-4FE7-BAE1-0C3E4A65093E}" type="datetime1">
              <a:rPr lang="en-US" smtClean="0"/>
              <a:t>5/20/2020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4FEE16B-615D-45FD-8363-D153F5921C7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Подела дужи на једнаке делове</a:t>
            </a:r>
            <a:br>
              <a:rPr lang="sr-Cyrl-RS" b="1" dirty="0" smtClean="0">
                <a:solidFill>
                  <a:srgbClr val="C00000"/>
                </a:solidFill>
              </a:rPr>
            </a:br>
            <a:r>
              <a:rPr lang="sr-Cyrl-RS" b="1" dirty="0" smtClean="0">
                <a:solidFill>
                  <a:srgbClr val="C00000"/>
                </a:solidFill>
              </a:rPr>
              <a:t>- обрада -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3357562"/>
            <a:ext cx="3621768" cy="13239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 smtClean="0">
                <a:solidFill>
                  <a:srgbClr val="002060"/>
                </a:solidFill>
              </a:rPr>
              <a:t>  </a:t>
            </a:r>
            <a:r>
              <a:rPr lang="sr-Cyrl-RS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21.05.2020.</a:t>
            </a:r>
          </a:p>
          <a:p>
            <a:pPr algn="ctr"/>
            <a:r>
              <a:rPr lang="sr-Cyrl-RS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7. разред</a:t>
            </a:r>
            <a:endParaRPr lang="en-US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785786" y="3071810"/>
            <a:ext cx="1143008" cy="1571636"/>
          </a:xfrm>
          <a:prstGeom prst="rt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071538" y="5572140"/>
            <a:ext cx="1928826" cy="71438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500958" y="3071810"/>
            <a:ext cx="1285884" cy="1000132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lustracija-matema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714884"/>
            <a:ext cx="317502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2151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   </a:t>
            </a:r>
            <a:r>
              <a:rPr lang="sr-Cyrl-RS" sz="3000" u="sng" dirty="0" smtClean="0">
                <a:solidFill>
                  <a:srgbClr val="002060"/>
                </a:solidFill>
              </a:rPr>
              <a:t>Конструктивна подела дужи на делове </a:t>
            </a:r>
            <a:r>
              <a:rPr lang="sr-Cyrl-RS" sz="3000" dirty="0" smtClean="0"/>
              <a:t>чија </a:t>
            </a:r>
          </a:p>
          <a:p>
            <a:pPr>
              <a:buNone/>
            </a:pPr>
            <a:r>
              <a:rPr lang="sr-Cyrl-RS" sz="3000" dirty="0" smtClean="0"/>
              <a:t>је размера количник два природна броја своди </a:t>
            </a:r>
          </a:p>
          <a:p>
            <a:pPr>
              <a:buNone/>
            </a:pPr>
            <a:r>
              <a:rPr lang="sr-Cyrl-RS" sz="3000" dirty="0" smtClean="0"/>
              <a:t>се на </a:t>
            </a:r>
            <a:r>
              <a:rPr lang="sr-Cyrl-RS" sz="3000" dirty="0" smtClean="0">
                <a:solidFill>
                  <a:srgbClr val="002060"/>
                </a:solidFill>
              </a:rPr>
              <a:t>конструктивну поделу те дужи на једнаке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</a:rPr>
              <a:t>делове</a:t>
            </a:r>
            <a:r>
              <a:rPr lang="sr-Cyrl-RS" sz="3000" dirty="0" smtClean="0"/>
              <a:t>. Другим речима, </a:t>
            </a:r>
            <a:r>
              <a:rPr lang="sr-Cyrl-RS" sz="3000" dirty="0" smtClean="0">
                <a:solidFill>
                  <a:srgbClr val="C00000"/>
                </a:solidFill>
              </a:rPr>
              <a:t>да бисмо дату дуж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C00000"/>
                </a:solidFill>
              </a:rPr>
              <a:t>поделили на самерљиве делове</a:t>
            </a:r>
            <a:r>
              <a:rPr lang="sr-Cyrl-RS" sz="3000" dirty="0" smtClean="0"/>
              <a:t>, потребно је </a:t>
            </a:r>
          </a:p>
          <a:p>
            <a:pPr>
              <a:buNone/>
            </a:pPr>
            <a:r>
              <a:rPr lang="sr-Cyrl-RS" sz="3000" dirty="0" smtClean="0"/>
              <a:t>најпре </a:t>
            </a:r>
            <a:r>
              <a:rPr lang="sr-Cyrl-RS" sz="3000" dirty="0" smtClean="0">
                <a:solidFill>
                  <a:srgbClr val="C00000"/>
                </a:solidFill>
              </a:rPr>
              <a:t>конструктивно одредити заједничку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C00000"/>
                </a:solidFill>
              </a:rPr>
              <a:t>меру тих делова.</a:t>
            </a:r>
          </a:p>
          <a:p>
            <a:pPr>
              <a:buNone/>
            </a:pPr>
            <a:r>
              <a:rPr lang="sr-Cyrl-RS" sz="3000" dirty="0" smtClean="0"/>
              <a:t> </a:t>
            </a:r>
            <a:r>
              <a:rPr lang="sr-Cyrl-RS" sz="3000" dirty="0" smtClean="0"/>
              <a:t>       Конструктивна подела дужи на једнаке </a:t>
            </a:r>
          </a:p>
          <a:p>
            <a:pPr>
              <a:buNone/>
            </a:pPr>
            <a:r>
              <a:rPr lang="sr-Cyrl-RS" sz="3000" dirty="0" smtClean="0"/>
              <a:t>делове, заснива се на следећој теореми:</a:t>
            </a:r>
          </a:p>
          <a:p>
            <a:pPr>
              <a:buNone/>
            </a:pPr>
            <a:r>
              <a:rPr lang="sr-Cyrl-RS" sz="3000" dirty="0" smtClean="0"/>
              <a:t> </a:t>
            </a:r>
            <a:r>
              <a:rPr lang="sr-Cyrl-RS" sz="3000" dirty="0" smtClean="0"/>
              <a:t>       </a:t>
            </a:r>
            <a:r>
              <a:rPr lang="sr-Cyrl-RS" sz="3000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Паралелне праве секу оба крака угла. Ако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</a:t>
            </a:r>
            <a:r>
              <a:rPr lang="sr-Cyrl-RS" sz="3000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аралелне праве на једном краку неког угла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sr-Cyrl-RS" sz="3000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бразују једнаке одсечке, онда су и одсечци на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sr-Cyrl-RS" sz="3000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ругом краку међусобно једнаки.</a:t>
            </a:r>
            <a:endParaRPr lang="en-US" sz="3000" dirty="0"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hevron 3"/>
          <p:cNvSpPr/>
          <p:nvPr/>
        </p:nvSpPr>
        <p:spPr>
          <a:xfrm>
            <a:off x="500034" y="642918"/>
            <a:ext cx="571504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71472" y="3857628"/>
            <a:ext cx="571504" cy="21431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71472" y="4786322"/>
            <a:ext cx="571504" cy="214314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500826" y="6143644"/>
            <a:ext cx="1143008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00958" y="6286520"/>
            <a:ext cx="114300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500958" y="5929330"/>
            <a:ext cx="1143008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E16B-615D-45FD-8363-D153F5921C7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543956" cy="65722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</a:t>
            </a:r>
            <a:r>
              <a:rPr lang="sr-Cyrl-RS" b="1" i="1" u="sng" dirty="0" smtClean="0">
                <a:solidFill>
                  <a:srgbClr val="C00000"/>
                </a:solidFill>
              </a:rPr>
              <a:t>слика 1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p:pic>
        <p:nvPicPr>
          <p:cNvPr id="4" name="Picture 3" descr="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857232"/>
            <a:ext cx="8405501" cy="564360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Curved Left Arrow 4"/>
          <p:cNvSpPr/>
          <p:nvPr/>
        </p:nvSpPr>
        <p:spPr>
          <a:xfrm rot="17651968">
            <a:off x="2747563" y="151859"/>
            <a:ext cx="367790" cy="780109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786710" y="6572248"/>
            <a:ext cx="114300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429520" y="428604"/>
            <a:ext cx="1143008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E16B-615D-45FD-8363-D153F5921C7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slow" advTm="2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r>
              <a:rPr lang="sr-Cyrl-RS" sz="3000" dirty="0" smtClean="0"/>
              <a:t>Урадимо следећи </a:t>
            </a:r>
            <a:r>
              <a:rPr lang="sr-Cyrl-RS" sz="3000" u="sng" dirty="0" smtClean="0">
                <a:solidFill>
                  <a:srgbClr val="002060"/>
                </a:solidFill>
              </a:rPr>
              <a:t>пример</a:t>
            </a:r>
            <a:r>
              <a:rPr lang="sr-Cyrl-RS" sz="3000" dirty="0" smtClean="0"/>
              <a:t> </a:t>
            </a:r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</a:rPr>
              <a:t>Ако дуж треба поделити у размери </a:t>
            </a:r>
          </a:p>
          <a:p>
            <a:pPr>
              <a:buNone/>
            </a:pPr>
            <a:r>
              <a:rPr lang="sr-Latn-RS" sz="3000" dirty="0" smtClean="0">
                <a:solidFill>
                  <a:srgbClr val="C00000"/>
                </a:solidFill>
              </a:rPr>
              <a:t>m : n</a:t>
            </a:r>
            <a:r>
              <a:rPr lang="sr-Cyrl-RS" sz="3000" dirty="0" smtClean="0"/>
              <a:t> </a:t>
            </a:r>
            <a:r>
              <a:rPr lang="sr-Cyrl-RS" sz="3000" dirty="0" smtClean="0">
                <a:solidFill>
                  <a:srgbClr val="FFC000"/>
                </a:solidFill>
              </a:rPr>
              <a:t>(</a:t>
            </a:r>
            <a:r>
              <a:rPr lang="sr-Latn-RS" sz="3000" dirty="0" smtClean="0">
                <a:solidFill>
                  <a:srgbClr val="FFC000"/>
                </a:solidFill>
              </a:rPr>
              <a:t>m, n</a:t>
            </a:r>
            <a:r>
              <a:rPr lang="sr-Cyrl-RS" sz="3000" dirty="0" smtClean="0">
                <a:solidFill>
                  <a:srgbClr val="FFC000"/>
                </a:solidFill>
              </a:rPr>
              <a:t> ∈ </a:t>
            </a:r>
            <a:r>
              <a:rPr lang="sr-Latn-RS" sz="3000" dirty="0" smtClean="0">
                <a:solidFill>
                  <a:srgbClr val="FFC000"/>
                </a:solidFill>
              </a:rPr>
              <a:t>N</a:t>
            </a:r>
            <a:r>
              <a:rPr lang="sr-Cyrl-RS" sz="3000" dirty="0" smtClean="0">
                <a:solidFill>
                  <a:srgbClr val="FFC000"/>
                </a:solidFill>
              </a:rPr>
              <a:t>), </a:t>
            </a:r>
            <a:r>
              <a:rPr lang="sr-Cyrl-RS" sz="3000" dirty="0" smtClean="0">
                <a:solidFill>
                  <a:srgbClr val="002060"/>
                </a:solidFill>
              </a:rPr>
              <a:t>најпре је треба поделити на </a:t>
            </a:r>
          </a:p>
          <a:p>
            <a:pPr>
              <a:buNone/>
            </a:pPr>
            <a:r>
              <a:rPr lang="sr-Latn-RS" sz="3000" dirty="0" smtClean="0">
                <a:solidFill>
                  <a:srgbClr val="C00000"/>
                </a:solidFill>
              </a:rPr>
              <a:t>m </a:t>
            </a:r>
            <a:r>
              <a:rPr lang="sr-Cyrl-RS" sz="3000" dirty="0" smtClean="0">
                <a:solidFill>
                  <a:srgbClr val="C00000"/>
                </a:solidFill>
              </a:rPr>
              <a:t>+</a:t>
            </a:r>
            <a:r>
              <a:rPr lang="sr-Latn-RS" sz="3000" dirty="0" smtClean="0">
                <a:solidFill>
                  <a:srgbClr val="C00000"/>
                </a:solidFill>
              </a:rPr>
              <a:t> n</a:t>
            </a:r>
            <a:r>
              <a:rPr lang="sr-Cyrl-RS" sz="3000" dirty="0" smtClean="0">
                <a:solidFill>
                  <a:srgbClr val="C00000"/>
                </a:solidFill>
              </a:rPr>
              <a:t> једнаких делова</a:t>
            </a:r>
            <a:r>
              <a:rPr lang="sr-Cyrl-RS" sz="3000" dirty="0" smtClean="0">
                <a:solidFill>
                  <a:srgbClr val="002060"/>
                </a:solidFill>
              </a:rPr>
              <a:t>, а затим изабрати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</a:rPr>
              <a:t>одговарајућу тачку која је за </a:t>
            </a:r>
            <a:r>
              <a:rPr lang="sr-Latn-RS" sz="3000" dirty="0" smtClean="0">
                <a:solidFill>
                  <a:srgbClr val="C00000"/>
                </a:solidFill>
              </a:rPr>
              <a:t>m</a:t>
            </a:r>
            <a:r>
              <a:rPr lang="sr-Cyrl-RS" sz="3000" dirty="0" smtClean="0">
                <a:solidFill>
                  <a:srgbClr val="C00000"/>
                </a:solidFill>
              </a:rPr>
              <a:t> делова </a:t>
            </a:r>
            <a:r>
              <a:rPr lang="sr-Cyrl-RS" sz="3000" dirty="0" smtClean="0">
                <a:solidFill>
                  <a:srgbClr val="002060"/>
                </a:solidFill>
              </a:rPr>
              <a:t>удаљена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</a:rPr>
              <a:t>о</a:t>
            </a:r>
            <a:r>
              <a:rPr lang="sr-Cyrl-RS" sz="3000" dirty="0" smtClean="0">
                <a:solidFill>
                  <a:srgbClr val="002060"/>
                </a:solidFill>
              </a:rPr>
              <a:t>д једног краја и </a:t>
            </a:r>
            <a:r>
              <a:rPr lang="sr-Latn-RS" sz="3000" dirty="0" smtClean="0">
                <a:solidFill>
                  <a:srgbClr val="C00000"/>
                </a:solidFill>
              </a:rPr>
              <a:t>n</a:t>
            </a:r>
            <a:r>
              <a:rPr lang="sr-Cyrl-RS" sz="3000" dirty="0" smtClean="0">
                <a:solidFill>
                  <a:srgbClr val="C00000"/>
                </a:solidFill>
              </a:rPr>
              <a:t> од другог краја</a:t>
            </a:r>
            <a:r>
              <a:rPr lang="sr-Cyrl-RS" sz="3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928670"/>
            <a:ext cx="8072494" cy="246574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Curved Left Arrow 4"/>
          <p:cNvSpPr/>
          <p:nvPr/>
        </p:nvSpPr>
        <p:spPr>
          <a:xfrm rot="17651968">
            <a:off x="5385706" y="189270"/>
            <a:ext cx="367790" cy="780109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86380" y="6215082"/>
            <a:ext cx="1143008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429388" y="6000768"/>
            <a:ext cx="1143008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72396" y="6215082"/>
            <a:ext cx="114300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E16B-615D-45FD-8363-D153F5921C7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slow" advTm="20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2865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 </a:t>
            </a:r>
            <a:r>
              <a:rPr lang="sr-Cyrl-RS" sz="3000" dirty="0" smtClean="0"/>
              <a:t>На основу претходно реченог урадимо још </a:t>
            </a:r>
          </a:p>
          <a:p>
            <a:pPr>
              <a:buNone/>
            </a:pPr>
            <a:r>
              <a:rPr lang="sr-Cyrl-RS" sz="3000" dirty="0" smtClean="0"/>
              <a:t>један </a:t>
            </a:r>
            <a:r>
              <a:rPr lang="sr-Cyrl-RS" sz="3000" u="sng" dirty="0" smtClean="0">
                <a:solidFill>
                  <a:srgbClr val="002060"/>
                </a:solidFill>
              </a:rPr>
              <a:t>пример</a:t>
            </a:r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r>
              <a:rPr lang="sr-Cyrl-RS" sz="3000" u="sng" dirty="0" smtClean="0">
                <a:solidFill>
                  <a:srgbClr val="002060"/>
                </a:solidFill>
              </a:rPr>
              <a:t>Пример за вежбање</a:t>
            </a:r>
            <a:r>
              <a:rPr lang="sr-Cyrl-RS" sz="3000" dirty="0" smtClean="0"/>
              <a:t>: Нацртај произвољну дуж</a:t>
            </a:r>
          </a:p>
          <a:p>
            <a:pPr>
              <a:buNone/>
            </a:pPr>
            <a:r>
              <a:rPr lang="sr-Cyrl-RS" sz="3000" dirty="0" smtClean="0"/>
              <a:t>и</a:t>
            </a:r>
            <a:r>
              <a:rPr lang="sr-Cyrl-RS" sz="3000" dirty="0" smtClean="0"/>
              <a:t> подели је у размери:   </a:t>
            </a:r>
            <a:r>
              <a:rPr lang="sr-Cyrl-RS" sz="3000" dirty="0" smtClean="0">
                <a:solidFill>
                  <a:srgbClr val="002060"/>
                </a:solidFill>
              </a:rPr>
              <a:t>а)</a:t>
            </a:r>
            <a:r>
              <a:rPr lang="sr-Cyrl-RS" sz="3000" dirty="0" smtClean="0"/>
              <a:t> 2:5    </a:t>
            </a:r>
            <a:r>
              <a:rPr lang="sr-Cyrl-RS" sz="3000" dirty="0" smtClean="0">
                <a:solidFill>
                  <a:srgbClr val="002060"/>
                </a:solidFill>
              </a:rPr>
              <a:t>б) </a:t>
            </a:r>
            <a:r>
              <a:rPr lang="sr-Cyrl-RS" sz="3000" dirty="0" smtClean="0"/>
              <a:t>1:3.</a:t>
            </a:r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r>
              <a:rPr lang="sr-Cyrl-RS" sz="2800" i="1" dirty="0" smtClean="0">
                <a:solidFill>
                  <a:srgbClr val="C00000"/>
                </a:solidFill>
              </a:rPr>
              <a:t>                           Срдачан поздрав, наставница Марија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7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8255229" cy="285752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Curved Left Arrow 4"/>
          <p:cNvSpPr/>
          <p:nvPr/>
        </p:nvSpPr>
        <p:spPr>
          <a:xfrm rot="18366004">
            <a:off x="3215606" y="783903"/>
            <a:ext cx="359001" cy="715311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71472" y="500042"/>
            <a:ext cx="642942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E16B-615D-45FD-8363-D153F5921C7E}" type="slidenum">
              <a:rPr lang="en-US" smtClean="0"/>
              <a:t>5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14348" y="5929330"/>
            <a:ext cx="1143008" cy="21431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357290" y="6215082"/>
            <a:ext cx="1143008" cy="21431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</TotalTime>
  <Words>195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Foundry</vt:lpstr>
      <vt:lpstr>Подела дужи на једнаке делове - обрада -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Подела дужи на једнаке делове - обрада -</dc:title>
  <dc:creator>Marija</dc:creator>
  <cp:lastModifiedBy>Marija</cp:lastModifiedBy>
  <cp:revision>3</cp:revision>
  <dcterms:created xsi:type="dcterms:W3CDTF">2020-05-20T19:01:51Z</dcterms:created>
  <dcterms:modified xsi:type="dcterms:W3CDTF">2020-05-20T19:31:54Z</dcterms:modified>
</cp:coreProperties>
</file>